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  <p:sldMasterId id="2147483674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04237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jgjbhbhjkhbkjb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jgjbhbhjkhbkjb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jgjbhbhjkhbkjb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jgjbhbhjkhbkjb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s://Skvare.com" TargetMode="External"/><Relationship Id="rId4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Skvare.com" TargetMode="External"/><Relationship Id="rId4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kvare March 29 2016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None/>
              <a:defRPr sz="4800" b="1" i="0" u="none" strike="noStrike" cap="none">
                <a:solidFill>
                  <a:srgbClr val="484848"/>
                </a:solidFill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Open Sans"/>
              <a:buNone/>
              <a:defRPr sz="1800" b="1" i="0" u="none" strike="noStrike" cap="none"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20"/>
              </a:buClr>
              <a:buNone/>
              <a:defRPr sz="6000" b="1" i="0" u="none" strike="noStrike" cap="none">
                <a:solidFill>
                  <a:srgbClr val="F47820"/>
                </a:solidFill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1" i="0" u="none" strike="noStrike" cap="none"/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60950" y="2755000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9000" b="1" i="0" u="none" strike="noStrike" cap="none">
                <a:solidFill>
                  <a:schemeClr val="dk2"/>
                </a:solidFill>
              </a:defRPr>
            </a:lvl1pPr>
            <a:lvl2pPr lvl="1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 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kvare March 29 2016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None/>
              <a:defRPr sz="4800" b="1" i="0" u="none" strike="noStrike" cap="none">
                <a:solidFill>
                  <a:srgbClr val="484848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Open Sans"/>
              <a:buNone/>
              <a:defRPr sz="1800" b="1" i="0" u="none" strike="noStrike" cap="none"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 flipH="1">
            <a:off x="-40025" y="-19350"/>
            <a:ext cx="4612200" cy="5182200"/>
          </a:xfrm>
          <a:prstGeom prst="rect">
            <a:avLst/>
          </a:prstGeom>
          <a:solidFill>
            <a:srgbClr val="484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 rot="5400000">
            <a:off x="1935025" y="2517450"/>
            <a:ext cx="5165700" cy="108600"/>
          </a:xfrm>
          <a:prstGeom prst="rect">
            <a:avLst/>
          </a:prstGeom>
          <a:solidFill>
            <a:srgbClr val="F4782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4200" b="1" i="0" u="none" strike="noStrike" cap="none">
                <a:solidFill>
                  <a:srgbClr val="FFFFFF"/>
                </a:solidFill>
              </a:defRPr>
            </a:lvl1pPr>
            <a:lvl2pPr lvl="1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800" b="0" i="0" u="none" strike="noStrike" cap="none">
                <a:solidFill>
                  <a:srgbClr val="484848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 rot="-5400000">
            <a:off x="1985850" y="2509600"/>
            <a:ext cx="51723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-9150" y="1506425"/>
            <a:ext cx="9184200" cy="170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-9150" y="-38275"/>
            <a:ext cx="9184200" cy="1544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04" name="Shape 104"/>
          <p:cNvSpPr/>
          <p:nvPr/>
        </p:nvSpPr>
        <p:spPr>
          <a:xfrm rot="10800000" flipH="1">
            <a:off x="0" y="1685998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3200" b="1" i="0" u="none" strike="noStrike" cap="none">
                <a:solidFill>
                  <a:srgbClr val="FFFFFF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1459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0" y="16584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Shape 10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-9150" y="1506425"/>
            <a:ext cx="9184200" cy="170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-9150" y="-38275"/>
            <a:ext cx="9184200" cy="1544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12" name="Shape 112"/>
          <p:cNvSpPr/>
          <p:nvPr/>
        </p:nvSpPr>
        <p:spPr>
          <a:xfrm rot="10800000" flipH="1">
            <a:off x="0" y="1685998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3200" b="1" i="0" u="none" strike="noStrike" cap="none">
                <a:solidFill>
                  <a:srgbClr val="FFFFFF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 rot="10800000" flipH="1">
            <a:off x="0" y="-1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 rot="10800000" flipH="1">
            <a:off x="0" y="4622723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523540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/>
          <p:nvPr/>
        </p:nvSpPr>
        <p:spPr>
          <a:xfrm rot="10800000" flipH="1">
            <a:off x="-9150" y="4393910"/>
            <a:ext cx="9184200" cy="119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 rot="10800000" flipH="1">
            <a:off x="-9150" y="4513525"/>
            <a:ext cx="9184200" cy="6300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25" name="Shape 1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60" y="4692299"/>
            <a:ext cx="984039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/>
          <p:nvPr/>
        </p:nvSpPr>
        <p:spPr>
          <a:xfrm rot="10800000">
            <a:off x="-40200" y="4285300"/>
            <a:ext cx="91842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losing Slid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rot="10800000" flipH="1">
            <a:off x="0" y="4622723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/>
        </p:nvSpPr>
        <p:spPr>
          <a:xfrm rot="10800000" flipH="1">
            <a:off x="-9150" y="3479510"/>
            <a:ext cx="9184200" cy="119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60" y="4692299"/>
            <a:ext cx="984039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/>
          <p:nvPr/>
        </p:nvSpPr>
        <p:spPr>
          <a:xfrm>
            <a:off x="-9150" y="3599500"/>
            <a:ext cx="9184200" cy="1544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32" name="Shape 132"/>
          <p:cNvSpPr/>
          <p:nvPr/>
        </p:nvSpPr>
        <p:spPr>
          <a:xfrm rot="10800000">
            <a:off x="-20100" y="3370900"/>
            <a:ext cx="91842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390525" y="9810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None/>
              <a:defRPr sz="4800" b="1" i="0" u="none" strike="noStrike" cap="none">
                <a:solidFill>
                  <a:srgbClr val="484848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2638487" y="3827400"/>
            <a:ext cx="3867000" cy="122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8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  <a:hlinkClick r:id="rId3"/>
              </a:rPr>
              <a:t>https://skvare.com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4">
            <a:alphaModFix/>
          </a:blip>
          <a:srcRect t="9400" b="7266"/>
          <a:stretch/>
        </p:blipFill>
        <p:spPr>
          <a:xfrm>
            <a:off x="193100" y="2003475"/>
            <a:ext cx="4453750" cy="1388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>
            <a:spLocks noGrp="1"/>
          </p:cNvSpPr>
          <p:nvPr>
            <p:ph type="subTitle" idx="1"/>
          </p:nvPr>
        </p:nvSpPr>
        <p:spPr>
          <a:xfrm>
            <a:off x="5186850" y="2494149"/>
            <a:ext cx="3323100" cy="687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5186850" y="2147350"/>
            <a:ext cx="2839200" cy="3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rPr>
              <a:t>@Skvare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flipH="1">
            <a:off x="-40025" y="-19350"/>
            <a:ext cx="4612200" cy="5182200"/>
          </a:xfrm>
          <a:prstGeom prst="rect">
            <a:avLst/>
          </a:prstGeom>
          <a:solidFill>
            <a:srgbClr val="484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 rot="5400000">
            <a:off x="1935025" y="2517450"/>
            <a:ext cx="5165700" cy="108600"/>
          </a:xfrm>
          <a:prstGeom prst="rect">
            <a:avLst/>
          </a:prstGeom>
          <a:solidFill>
            <a:srgbClr val="F4782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4200" b="1" i="0" u="none" strike="noStrike" cap="none">
                <a:solidFill>
                  <a:srgbClr val="FFFFFF"/>
                </a:solidFill>
              </a:defRPr>
            </a:lvl1pPr>
            <a:lvl2pPr lvl="1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algn="ctr">
              <a:spcBef>
                <a:spcPts val="0"/>
              </a:spcBef>
              <a:buClr>
                <a:schemeClr val="dk2"/>
              </a:buClr>
              <a:buFont typeface="Roboto"/>
              <a:buNone/>
              <a:defRPr sz="4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800" b="0" i="0" u="none" strike="noStrike" cap="none">
                <a:solidFill>
                  <a:srgbClr val="484848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None/>
              <a:defRPr sz="1400" b="0" i="0" u="none" strike="noStrike" cap="none">
                <a:solidFill>
                  <a:srgbClr val="484848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-5400000">
            <a:off x="1985850" y="2509600"/>
            <a:ext cx="51723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 rot="10800000" flipH="1">
            <a:off x="3276600" y="23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/>
          <p:nvPr/>
        </p:nvSpPr>
        <p:spPr>
          <a:xfrm rot="-5400000">
            <a:off x="759149" y="2517449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 sz="2400" b="1" i="0" u="none" strike="noStrike" cap="none">
                <a:solidFill>
                  <a:schemeClr val="lt1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9pPr>
          </a:lstStyle>
          <a:p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52177" y="4629275"/>
            <a:ext cx="1341822" cy="393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x="3415800" y="-19350"/>
            <a:ext cx="5768700" cy="5182200"/>
          </a:xfrm>
          <a:prstGeom prst="rect">
            <a:avLst/>
          </a:prstGeom>
          <a:solidFill>
            <a:srgbClr val="484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/>
        </p:nvSpPr>
        <p:spPr>
          <a:xfrm rot="-5400000" flipH="1">
            <a:off x="763350" y="2502150"/>
            <a:ext cx="5165700" cy="139200"/>
          </a:xfrm>
          <a:prstGeom prst="rect">
            <a:avLst/>
          </a:prstGeom>
          <a:solidFill>
            <a:srgbClr val="F4782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9960" y="4692299"/>
            <a:ext cx="984039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 rot="5400000">
            <a:off x="636150" y="2517475"/>
            <a:ext cx="51723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-9150" y="-38275"/>
            <a:ext cx="9184200" cy="3440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-20100" y="2274575"/>
            <a:ext cx="9184200" cy="170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-42750" y="3362400"/>
            <a:ext cx="9229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15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800" b="1" i="0" u="none" strike="noStrike" cap="none">
                <a:solidFill>
                  <a:srgbClr val="FFFFFF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>
            <a:spLocks noGrp="1"/>
          </p:cNvSpPr>
          <p:nvPr>
            <p:ph type="subTitle" idx="1"/>
          </p:nvPr>
        </p:nvSpPr>
        <p:spPr>
          <a:xfrm>
            <a:off x="395700" y="2445275"/>
            <a:ext cx="5517600" cy="57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050" y="4196275"/>
            <a:ext cx="1861381" cy="5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6249" y="4175724"/>
            <a:ext cx="1604974" cy="5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>
            <a:spLocks noGrp="1"/>
          </p:cNvSpPr>
          <p:nvPr>
            <p:ph type="subTitle" idx="2"/>
          </p:nvPr>
        </p:nvSpPr>
        <p:spPr>
          <a:xfrm>
            <a:off x="378225" y="3639700"/>
            <a:ext cx="3597600" cy="41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>
                <a:solidFill>
                  <a:srgbClr val="F47820"/>
                </a:solidFill>
              </a:defRPr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20"/>
              </a:buClr>
              <a:buNone/>
              <a:defRPr sz="6000" b="1" i="0" u="none" strike="noStrike" cap="none">
                <a:solidFill>
                  <a:srgbClr val="F47820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6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1" i="0" u="none" strike="noStrike" cap="none"/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60950" y="2755000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9000" b="1" i="0" u="none" strike="noStrike" cap="none">
                <a:solidFill>
                  <a:schemeClr val="dk2"/>
                </a:solidFill>
              </a:defRPr>
            </a:lvl1pPr>
            <a:lvl2pPr lvl="1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algn="ctr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1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-9150" y="1506425"/>
            <a:ext cx="9184200" cy="170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-9150" y="-38275"/>
            <a:ext cx="9184200" cy="1544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 rot="10800000" flipH="1">
            <a:off x="0" y="1685998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3200" b="1" i="0" u="none" strike="noStrike" cap="none">
                <a:solidFill>
                  <a:srgbClr val="FFFFFF"/>
                </a:solidFill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1459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584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-9150" y="1506425"/>
            <a:ext cx="9184200" cy="170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-9150" y="-38275"/>
            <a:ext cx="9184200" cy="1544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30" name="Shape 30"/>
          <p:cNvSpPr/>
          <p:nvPr/>
        </p:nvSpPr>
        <p:spPr>
          <a:xfrm rot="10800000" flipH="1">
            <a:off x="0" y="1685998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3200" b="1" i="0" u="none" strike="noStrike" cap="none">
                <a:solidFill>
                  <a:srgbClr val="FFFFFF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2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pic>
        <p:nvPicPr>
          <p:cNvPr id="35" name="Shape 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0" y="-1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 rot="10800000" flipH="1">
            <a:off x="0" y="4622723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pen Sans"/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Open Sans"/>
              <a:buNone/>
              <a:defRPr sz="14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0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 rot="10800000" flipH="1">
            <a:off x="-9150" y="4393910"/>
            <a:ext cx="9184200" cy="119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 rot="10800000" flipH="1">
            <a:off x="-9150" y="4513525"/>
            <a:ext cx="9184200" cy="6300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43" name="Shape 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60" y="4692299"/>
            <a:ext cx="984039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/>
          <p:nvPr/>
        </p:nvSpPr>
        <p:spPr>
          <a:xfrm rot="10800000">
            <a:off x="-40200" y="4285300"/>
            <a:ext cx="91842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losing Slid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rot="10800000" flipH="1">
            <a:off x="0" y="4622723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 rot="10800000" flipH="1">
            <a:off x="-9150" y="3479510"/>
            <a:ext cx="9184200" cy="119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8" name="Shape 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60" y="4692299"/>
            <a:ext cx="984039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/>
          <p:nvPr/>
        </p:nvSpPr>
        <p:spPr>
          <a:xfrm>
            <a:off x="-9150" y="3599500"/>
            <a:ext cx="9184200" cy="1544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 rot="10800000">
            <a:off x="-20100" y="3370900"/>
            <a:ext cx="91842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390525" y="9810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None/>
              <a:defRPr sz="4800" b="1" i="0" u="none" strike="noStrike" cap="none">
                <a:solidFill>
                  <a:srgbClr val="484848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2638487" y="3827400"/>
            <a:ext cx="3867000" cy="122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8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  <a:hlinkClick r:id="rId3"/>
              </a:rPr>
              <a:t>https://skvare.com</a:t>
            </a: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4">
            <a:alphaModFix/>
          </a:blip>
          <a:srcRect t="9400" b="7266"/>
          <a:stretch/>
        </p:blipFill>
        <p:spPr>
          <a:xfrm>
            <a:off x="193100" y="2003475"/>
            <a:ext cx="4453750" cy="138807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5186850" y="2494149"/>
            <a:ext cx="3323100" cy="687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5186850" y="2147350"/>
            <a:ext cx="2839200" cy="3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rPr>
              <a:t>@Skvare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 rot="10800000" flipH="1">
            <a:off x="3276600" y="23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 rot="-5400000">
            <a:off x="759149" y="2517449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 sz="2400" b="1" i="0" u="none" strike="noStrike" cap="none">
                <a:solidFill>
                  <a:schemeClr val="lt1"/>
                </a:solidFill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24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u="none" strike="noStrike" cap="none"/>
            </a:lvl9pPr>
          </a:lstStyle>
          <a:p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52177" y="4629275"/>
            <a:ext cx="1341822" cy="3935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3415800" y="-19350"/>
            <a:ext cx="5768700" cy="5182200"/>
          </a:xfrm>
          <a:prstGeom prst="rect">
            <a:avLst/>
          </a:prstGeom>
          <a:solidFill>
            <a:srgbClr val="484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/>
          <p:nvPr/>
        </p:nvSpPr>
        <p:spPr>
          <a:xfrm rot="-5400000" flipH="1">
            <a:off x="763350" y="2502150"/>
            <a:ext cx="5165700" cy="139200"/>
          </a:xfrm>
          <a:prstGeom prst="rect">
            <a:avLst/>
          </a:prstGeom>
          <a:solidFill>
            <a:srgbClr val="F4782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9960" y="4692299"/>
            <a:ext cx="984039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/>
          <p:nvPr/>
        </p:nvSpPr>
        <p:spPr>
          <a:xfrm rot="5400000">
            <a:off x="636150" y="2517475"/>
            <a:ext cx="51723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9150" y="-38275"/>
            <a:ext cx="9184200" cy="3440700"/>
          </a:xfrm>
          <a:prstGeom prst="rect">
            <a:avLst/>
          </a:prstGeom>
          <a:solidFill>
            <a:srgbClr val="48484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-20100" y="2274575"/>
            <a:ext cx="9184200" cy="170700"/>
          </a:xfrm>
          <a:prstGeom prst="rect">
            <a:avLst/>
          </a:prstGeom>
          <a:solidFill>
            <a:srgbClr val="F47820"/>
          </a:solidFill>
          <a:ln w="9525" cap="flat" cmpd="sng">
            <a:solidFill>
              <a:srgbClr val="F478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-42750" y="3362400"/>
            <a:ext cx="9229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15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800" b="1" i="0" u="none" strike="noStrike" cap="none">
                <a:solidFill>
                  <a:srgbClr val="FFFFFF"/>
                </a:solidFill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395700" y="2445275"/>
            <a:ext cx="5517600" cy="57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2100" b="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050" y="4196275"/>
            <a:ext cx="1861381" cy="5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6249" y="4175724"/>
            <a:ext cx="1604974" cy="5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>
            <a:spLocks noGrp="1"/>
          </p:cNvSpPr>
          <p:nvPr>
            <p:ph type="subTitle" idx="2"/>
          </p:nvPr>
        </p:nvSpPr>
        <p:spPr>
          <a:xfrm>
            <a:off x="378225" y="3639700"/>
            <a:ext cx="3597600" cy="41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>
                <a:solidFill>
                  <a:srgbClr val="F47820"/>
                </a:solidFill>
              </a:defRPr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Font typeface="Droid Sans"/>
              <a:buNone/>
              <a:defRPr sz="3200" b="1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8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9pPr>
          </a:lstStyle>
          <a:p>
            <a:endParaRPr/>
          </a:p>
        </p:txBody>
      </p:sp>
      <p:pic>
        <p:nvPicPr>
          <p:cNvPr id="8" name="Shape 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Font typeface="Droid Sans"/>
              <a:buNone/>
              <a:defRPr sz="3200" b="1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8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84848"/>
              </a:buClr>
              <a:buFont typeface="Droid Sans"/>
              <a:buNone/>
              <a:defRPr sz="1400" b="0" i="0" u="none" strike="noStrike" cap="none">
                <a:solidFill>
                  <a:srgbClr val="484848"/>
                </a:solidFill>
                <a:latin typeface="Droid Sans"/>
                <a:ea typeface="Droid Sans"/>
                <a:cs typeface="Droid Sans"/>
                <a:sym typeface="Droid Sans"/>
              </a:defRPr>
            </a:lvl9pPr>
          </a:lstStyle>
          <a:p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709974" y="4734224"/>
            <a:ext cx="984025" cy="2886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kvare.com/blog/civicrm-entity-and-inline-entity-for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drupal.org/project/civicrm_views_contact_pag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drupal.org/project/entityreferenc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drupal.org/project/d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ww.drupal.org/documentation/entity-metadata-wrappers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rupal.org/project/civicrm_entity" TargetMode="External"/><Relationship Id="rId4" Type="http://schemas.openxmlformats.org/officeDocument/2006/relationships/hyperlink" Target="https://drupal.org/project/webform_civicrm" TargetMode="External"/><Relationship Id="rId5" Type="http://schemas.openxmlformats.org/officeDocument/2006/relationships/hyperlink" Target="https://github.com/jackrabbithanna/civicrm_entity_inline" TargetMode="External"/><Relationship Id="rId6" Type="http://schemas.openxmlformats.org/officeDocument/2006/relationships/hyperlink" Target="https://github.com/jackrabbithanna/civicrm_price_field_aux" TargetMode="External"/><Relationship Id="rId7" Type="http://schemas.openxmlformats.org/officeDocument/2006/relationships/hyperlink" Target="https://www.drupal.org/project/civicrm_entities_flexiform" TargetMode="External"/><Relationship Id="rId8" Type="http://schemas.openxmlformats.org/officeDocument/2006/relationships/hyperlink" Target="https://www.drupal.org/project/civicrm_entity_address_extra" TargetMode="External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155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CiviCRM Entity - Superior Drupal Integration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subTitle" idx="1"/>
          </p:nvPr>
        </p:nvSpPr>
        <p:spPr>
          <a:xfrm>
            <a:off x="395700" y="2445275"/>
            <a:ext cx="8604300" cy="5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A parallel, inclusive vision for the future.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subTitle" idx="2"/>
          </p:nvPr>
        </p:nvSpPr>
        <p:spPr>
          <a:xfrm>
            <a:off x="395700" y="3639700"/>
            <a:ext cx="4495200" cy="4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working use case of headless CiviCRM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Uses for Content Creators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Blend CiviCRM data with Drupal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Allow content creators to use CiviCRM data in other Drupal content or entities, without giving them access to CiviCRM Back end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Integrate with complex authoring and revisioning workflows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One Website, One Interface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Content Creators need only know Drupal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https://skvare.com/blog/civicrm-entity-and-inline-entity-form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823" y="0"/>
            <a:ext cx="758435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Uses for Site Builders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Any Drupal module that makes use of Drupal entities, can make use of CiviCRM data.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Add Drupal Fields to CiviCRM data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Field group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Views &amp; co.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Rules &amp; co.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Entity Reference &amp; co.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Display Suite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7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Search API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Facet API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Voting API / Fivestar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Entity Views Attachments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OpenLayers Maps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Leaflet Maps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Reply -- for comments on entities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Views Bulk Operations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Entityqueue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Flag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More but I’m out of space….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Uses for Site Builders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7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Drupal Fields!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Add any Drupal field type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Use any Drupal field formatters (for Drupal Fields)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Customizable layout with Display Suite both for viewing and editing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Field groups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You may never see another CiviCRM Custom Field Type...Don’t wait, you can have it now!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7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Responsive Images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Slideshows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Videos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Audio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Etc…..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are many available Drupal field types in contributed modules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Custom fields Vs. Drupal Fields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CiviCRM Custom Fields vs. Drupal fields Rule of Thumb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it has to do with Presentation, do it with Drupal fields.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it has to do with long term data storage, do it with CiviCRM Custom Fields (and then only maybe)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@Skvare we use CiviCRM custom fields if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Technically we have to for some reason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The client specifically wants it there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The client has to have it in a CiviCRM Custom Report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Which doesn’t happen very often because we </a:t>
            </a:r>
            <a:r>
              <a:rPr lang="en" b="1"/>
              <a:t>use Views for Reports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Export data from Views with Views Data Export module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Drupal Fields on CiviCRM Contact pages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you have some Drupal fields on your CiviCRM Contacts and you want to show that data in the CiviCRM backend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Put them on the Contact Summary Page as a Tab or a Fieldset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Bonus: Any Views content can go in the Contact Summary Page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Open/create your view listing CiviCRM Contacts and add a new “CiviCRM Contact Page” display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Add a Contact ID Contextual Filter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Add Drupal fields at will and save (Make sure to set all of the page settings!)</a:t>
            </a:r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Activity Status</a:t>
            </a:r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Region(Summary Pane or Tab)</a:t>
            </a:r>
          </a:p>
          <a:p>
            <a:pPr marL="9144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Weight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https://www.drupal.org/project/civicrm_views_contact_page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Workshop -- Entity Reference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 CiviCRM Data from any other Drupal Entity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Display a specific View Mode of that data along with the Node/Entity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Rules Chaining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Views Relationships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https://www.drupal.org/project/entityreference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Workshop -- Drupal View Pages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Drupal View pages for CiviCRM Data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Recommend installing Display Suite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https://www.drupal.org/project/ds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Create Multiple View Modes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Arrange fields as you like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Display Suite Custom Fields !!!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Use Rendered View Modes in Views or EntityReference field displays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&lt;your_site&gt;/civicrm-contact/1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Shape 2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1308"/>
            <a:ext cx="9144001" cy="4960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Workshop -- Drupal Edit Pages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got your form builder right here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Drupal add/edit pages for CiviCRM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Recommend installing Display Suite Forms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 sub-module of Display Suite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Arrange custom edit forms with field groups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&lt;your_site&gt;/civicrm-contact/1/edit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CiviCRM Entity?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It’s not just a tool, it’s the electric cable that powers the tool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4939500" y="629200"/>
            <a:ext cx="3837000" cy="3789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Drupal module that integrates nearly 30 CiviCRM entities including: 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Contacts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Addresses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Emails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Phones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Notes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Activities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Events</a:t>
            </a:r>
          </a:p>
          <a:p>
            <a:pPr marL="457200" lvl="0" indent="-330200">
              <a:spcBef>
                <a:spcPts val="0"/>
              </a:spcBef>
              <a:buSzPct val="100000"/>
              <a:buChar char="●"/>
            </a:pPr>
            <a:r>
              <a:rPr lang="en" sz="1600"/>
              <a:t>Contributions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Participants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/>
              <a:t>Price Sets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Shape 2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8825"/>
            <a:ext cx="9144001" cy="4925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CiviCRM Entity for Developers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Drupal Developers like to use the Drupal API and standards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Entity API, CRUD operations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Full Entity Metadata Wrappers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Drupal theming practices, preprocess and templates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Customize your site without knowing a single bit of CiviCRM API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Build your own custom, responsive forms for specific use cases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Drupal Core API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entity_load()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Standard Drupal entity hooks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hook_entity_load()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hook_entity_view()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hook_entity_update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hook_entity_insert()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hook_entity_presave()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hook_entity_delete()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hook_form_alter()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mymodule_entity_presave($entity, $type)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// if its a contact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if($type == 'civicrm_contact'){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// do something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}	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…..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$contact = entity_load(‘civicrm_contact’, array(45));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$name = $contact-&gt;display_name;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Drupal Entity API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311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https://www.drupal.org/project/entity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entity_load_single()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entity_save()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entity_metadata_wrapper()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https://www.drupal.org/documentation/entity-metadata-wrappers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 have access to a fully OOP API RIGHT NOW!!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44052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$contact = entity_load_single('civicrm_contact', 45);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$contact_wrapper = entity_metadata_wrapper('civicrm_contact', $contact);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$name = $contact_wrapper-&gt;first_name-&gt;value();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$name = $name . ' The Dude';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$contact_wrapper-&gt;first_name-&gt;set($name);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$contact_wrapper-&gt;save();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Get metadata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$info = $contact_wrapper-&gt;first_name-&gt;info();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Integrate additional CiviCRM Entities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CiviCRM Entity 7.x-beta2 provides: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hook_civicrm_entity_supported_info().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Works in CiviCRM Extensions or Drupal modules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Permissions default to ‘administer CiviCRM’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See civicrm_entity.api.php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State/Province API Entity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County API Entity provided by custom extension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function countyapi_civicrm_entity_supported_info(&amp;$entity_info) 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$entity_info['civicrm_county'] = array(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'civicrm entity name' =&gt; 'county',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'label property' =&gt; 'name',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$entity_info['civicrm_state_province'] = array(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'civicrm entity name' =&gt; 'stateprovince',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'label property' =&gt; 'name',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Alter the Drupal Entity Integration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Acts as typical _alter() hook as well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Drupal View/Edit/Create/Delete Form permissions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one or more Drupal permission machine names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body" idx="2"/>
          </p:nvPr>
        </p:nvSpPr>
        <p:spPr>
          <a:xfrm>
            <a:off x="4557150" y="1919075"/>
            <a:ext cx="43584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function mymodule_civicrm_entity_supported_info(&amp;$civicrm_entity_info)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$civicrm_entity_info['civicrm_phone'] =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'permissions' =&gt;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'view' =&gt; array(‘my custom permission’),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'edit' =&gt; array('edit all contacts', ‘my custom permission’),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'update' =&gt; array('edit all contacts', ‘my custom permission’),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'create' =&gt; array('edit all contacts', ‘my custom permission’),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'delete' =&gt; array('delete contacts', ‘my custom permission’),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Alter the Drupal Entity Integration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Theme Template Settings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‘template’ =&gt; name of file without the .tpl.php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‘path’ =&gt; path to location of template file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body" idx="2"/>
          </p:nvPr>
        </p:nvSpPr>
        <p:spPr>
          <a:xfrm>
            <a:off x="4557150" y="1919075"/>
            <a:ext cx="43584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function mymodule_civicrm_entity_supported_info(&amp;$civicrm_entity_info)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$civicrm_entity_info['civicrm_phone'] =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'theme' =&gt;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'template' =&gt; 'civicrm-phone',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'path' =&gt; drupal_get_path('module', 'mymodule') . '/templates'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Alter the Drupal Entity Integration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Display Suite Formatters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Alter output of entity properties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Output as links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Output Option Values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Output Booleans as Yes/No, True/False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2"/>
          </p:nvPr>
        </p:nvSpPr>
        <p:spPr>
          <a:xfrm>
            <a:off x="4557150" y="1919075"/>
            <a:ext cx="43584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function mymodule_civicrm_entity_supported_info(&amp;$civicrm_entity_info)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$civicrm_entity_info['civicrm_phone'] =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'display suite' =&gt;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'link fields' =&gt;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  'link_field' =&gt; 'contact_id',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  'target' =&gt; 'civicrm_contact',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'option fields' =&gt; array(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'location_type_id',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'mobile_provider_id',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  'phone_type_id'),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  'boolean fields' =&gt; array('is_primary', 'is_billing',),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  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  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460950" y="197375"/>
            <a:ext cx="8222100" cy="4521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function </a:t>
            </a:r>
            <a:r>
              <a:rPr lang="en" sz="900" b="0">
                <a:solidFill>
                  <a:srgbClr val="FFC66D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mymodule_civicrm_entity_supported_info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(&amp;</a:t>
            </a:r>
            <a:r>
              <a:rPr lang="en" sz="900" b="0">
                <a:solidFill>
                  <a:srgbClr val="9876AA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$civicrm_entity_info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 {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 b="0">
                <a:solidFill>
                  <a:srgbClr val="9876AA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$civicrm_entity_info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'civicrm_phone'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] =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'civicrm entity name'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'phone'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'label property'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'phone'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'permissions'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'view'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'my custom permission'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'edit'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'edit all contacts'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'my custom permission'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'update'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'edit all contacts'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'my custom permission'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'create'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'edit all contacts'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'my custom permission'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'delete'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'delete contacts'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'my custom permission'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'theme'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'template'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'civicrm-phone'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'path'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drupal_get_path(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'module'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'mymodule'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 .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'/templates'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'display suite'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'link fields'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'link_field'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'contact_id'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'target'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'civicrm_contact'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'option fields'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'location_type_id'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'mobile_provider_id'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'phone_type_id'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'boolean fields'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=&gt; </a:t>
            </a:r>
            <a:r>
              <a:rPr lang="en" sz="90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'is_primary'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900" b="0">
                <a:solidFill>
                  <a:srgbClr val="6A8759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'is_billing'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900" b="0">
                <a:solidFill>
                  <a:srgbClr val="CC7832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900" b="0">
                <a:solidFill>
                  <a:srgbClr val="A9B7C6"/>
                </a:solidFill>
                <a:highlight>
                  <a:srgbClr val="232525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algn="l" rtl="0"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CiviCRM Entity Address Extra -- extra address tokens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CiviCRM Entities Flexiform -- another way to make customizable forms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CiviCRM Entity Inline -- integrates with Inline Entity Form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CiviCRM Price Field Aux - Good example of extended Views integration, Views relationships for Price Sets, Price Fields, Price Field Values for Events and Contributions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4281200" y="11129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Developers are already using it….</a:t>
            </a:r>
          </a:p>
        </p:txBody>
      </p:sp>
      <p:sp>
        <p:nvSpPr>
          <p:cNvPr id="361" name="Shape 361"/>
          <p:cNvSpPr txBox="1">
            <a:spLocks noGrp="1"/>
          </p:cNvSpPr>
          <p:nvPr>
            <p:ph type="subTitle" idx="4294967295"/>
          </p:nvPr>
        </p:nvSpPr>
        <p:spPr>
          <a:xfrm>
            <a:off x="4339025" y="26592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It’s not just a tool, it’s the electric cable that powers the tool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CiviCRM Entity?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CiviCRM Wi-fi for your Drupal website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Drupal module that makes Drupal think CiviCRM data IS Drupal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Opens up CiviCRM to functionality and customization using 100s of Drupal modules via Drupal Core and Drupal Entity API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Wraps CiviCRM API Entities calls in extended Drupal Entity controllers.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Development Plans 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Short Term: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Foolproof form validation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Improved “Psuedo reference” field handling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Mid Term: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Entity-ize Profiles and be able to view, add, edit profiles and fields on profiles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Long Term: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Contribution and Event registration view pages that fetch price set info and run the transactions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Drupal 8  version -- more important now that Webform is unlikely to be ported.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Backdrop version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Development Plans 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The reality of Drupal 8 integration without Webform CiviCRM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Exposure of Profiles as Entities and Rules reactions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improved Contact Form?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Consider Drupal Commerce Integration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https://drupal.org/project/civicrm_entity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https://drupal.org/project/webform_civicrm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https://github.com/jackrabbithanna/civicrm_entity_inline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6"/>
              </a:rPr>
              <a:t>https://github.com/jackrabbithanna/civicrm_price_field_aux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https://www.drupal.org/project/civicrm_entities_flexiform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8"/>
              </a:rPr>
              <a:t>https://www.drupal.org/project/civicrm_entity_address_extra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x="336750" y="500725"/>
            <a:ext cx="8411400" cy="3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666666"/>
                </a:solidFill>
              </a:rPr>
              <a:t>I have so much more I could talk about and teach.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666666"/>
                </a:solidFill>
              </a:rPr>
              <a:t>Consider my presence a non-stop Drupal/CiviCRM Integration BOF before, during, and after each day of conference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666666"/>
                </a:solidFill>
              </a:rPr>
              <a:t>Ask me a question, let me help solve your problem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666666"/>
                </a:solidFill>
              </a:rPr>
              <a:t>If I can’t figure it out or at least provide a plan of action in 30 minutes, I’ll eat my hat</a:t>
            </a:r>
            <a:r>
              <a:rPr lang="en" sz="1800" dirty="0" smtClean="0">
                <a:solidFill>
                  <a:srgbClr val="666666"/>
                </a:solidFill>
              </a:rPr>
              <a:t>.</a:t>
            </a:r>
            <a:endParaRPr lang="en-US" sz="1800" dirty="0" smtClean="0"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sz="1800" dirty="0"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666666"/>
                </a:solidFill>
              </a:rPr>
              <a:t>Mark Hanna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666666"/>
                </a:solidFill>
              </a:rPr>
              <a:t>mark</a:t>
            </a:r>
            <a:r>
              <a:rPr lang="en-US" sz="1800" err="1" smtClean="0">
                <a:solidFill>
                  <a:srgbClr val="666666"/>
                </a:solidFill>
              </a:rPr>
              <a:t>@</a:t>
            </a:r>
            <a:r>
              <a:rPr lang="en-US" sz="1800" smtClean="0">
                <a:solidFill>
                  <a:srgbClr val="666666"/>
                </a:solidFill>
              </a:rPr>
              <a:t>skvare.com</a:t>
            </a:r>
            <a:endParaRPr lang="en" sz="1800">
              <a:solidFill>
                <a:srgbClr val="66666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CiviCRM Entity?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A parallel, inclusive vision for the future.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2"/>
          </p:nvPr>
        </p:nvSpPr>
        <p:spPr>
          <a:xfrm>
            <a:off x="4690725" y="724200"/>
            <a:ext cx="41667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Drupal People Want To Use Drupal Modules!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Attempted forks of CiviCRM to pure Drupal have failed, don’t leave it, use it differently.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idea is to use CiviCRM as a library and provide COMPLETE DRUPAL INTEGRATION.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‘Headless CiviCRM’ with focus on </a:t>
            </a:r>
            <a:r>
              <a:rPr lang="en" b="1"/>
              <a:t>integration</a:t>
            </a:r>
            <a:r>
              <a:rPr lang="en"/>
              <a:t> modules.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CiviCRM Entity?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Because CRM is not just needed by non-profits organizations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One website, One system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Consistent and familiar interface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Attractive to Drupal developers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Build interfaces for alternative CRM use cases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Don’t wait for CiviCRM to have a feature, Drupal may already have it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CiviCRM Entity?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Because Most People Use CiviCRM With Drupal Anyway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8150" y="209075"/>
            <a:ext cx="447675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4953175" y="2767200"/>
            <a:ext cx="3755400" cy="171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Fully ⅔ of CiviCRM Installations are integrated with Drupal 7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That’s called a super majority.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https://stats.civicrm.org/?tab=sites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CiviCRM Entity?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Use CiviCRM in new and different ways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2"/>
          </p:nvPr>
        </p:nvSpPr>
        <p:spPr>
          <a:xfrm>
            <a:off x="4690725" y="724200"/>
            <a:ext cx="41667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4550" y="188450"/>
            <a:ext cx="4420825" cy="442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4300" y="1233175"/>
            <a:ext cx="42291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CiviCRM Entity?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subTitle" idx="1"/>
          </p:nvPr>
        </p:nvSpPr>
        <p:spPr>
          <a:xfrm>
            <a:off x="172125" y="2779475"/>
            <a:ext cx="4138500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Because CiviCRM is the BEST OPEN SOURCE CRM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2"/>
          </p:nvPr>
        </p:nvSpPr>
        <p:spPr>
          <a:xfrm>
            <a:off x="4690725" y="724200"/>
            <a:ext cx="41667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If you integrate with Drupal, CiviCRM is the BEST.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Codified business logic coming from years of CRM community interaction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High quality PHP, Javascript, and REST API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Normalized Database Structure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95700" y="4339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CiviCRM Entity -- Who is it for?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145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Drupal Developers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Drupal Site builders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Drupal Implementers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Drupal Content Creators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Drupal Savvy Anybody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Skvare Theme March 29 2016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kvare Theme March 29 2016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1911</Words>
  <Application>Microsoft Macintosh PowerPoint</Application>
  <PresentationFormat>On-screen Show (16:9)</PresentationFormat>
  <Paragraphs>341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Roboto</vt:lpstr>
      <vt:lpstr>Droid Sans</vt:lpstr>
      <vt:lpstr>Open Sans</vt:lpstr>
      <vt:lpstr>Skvare Theme March 29 2016</vt:lpstr>
      <vt:lpstr>Skvare Theme March 29 2016</vt:lpstr>
      <vt:lpstr>CiviCRM Entity - Superior Drupal Integration</vt:lpstr>
      <vt:lpstr>What is CiviCRM Entity?</vt:lpstr>
      <vt:lpstr>What is CiviCRM Entity?</vt:lpstr>
      <vt:lpstr>Why CiviCRM Entity?</vt:lpstr>
      <vt:lpstr>Why CiviCRM Entity?</vt:lpstr>
      <vt:lpstr>Why CiviCRM Entity?</vt:lpstr>
      <vt:lpstr>Why CiviCRM Entity?</vt:lpstr>
      <vt:lpstr>Why CiviCRM Entity?</vt:lpstr>
      <vt:lpstr>CiviCRM Entity -- Who is it for?</vt:lpstr>
      <vt:lpstr>Uses for Content Creators</vt:lpstr>
      <vt:lpstr>PowerPoint Presentation</vt:lpstr>
      <vt:lpstr>Uses for Site Builders</vt:lpstr>
      <vt:lpstr>Uses for Site Builders</vt:lpstr>
      <vt:lpstr>Custom fields Vs. Drupal Fields</vt:lpstr>
      <vt:lpstr>Drupal Fields on CiviCRM Contact pages</vt:lpstr>
      <vt:lpstr>Workshop -- Entity Reference</vt:lpstr>
      <vt:lpstr>Workshop -- Drupal View Pages</vt:lpstr>
      <vt:lpstr>PowerPoint Presentation</vt:lpstr>
      <vt:lpstr>Workshop -- Drupal Edit Pages</vt:lpstr>
      <vt:lpstr>PowerPoint Presentation</vt:lpstr>
      <vt:lpstr>CiviCRM Entity for Developers</vt:lpstr>
      <vt:lpstr>Drupal Core API</vt:lpstr>
      <vt:lpstr>Drupal Entity API</vt:lpstr>
      <vt:lpstr>Integrate additional CiviCRM Entities</vt:lpstr>
      <vt:lpstr>Alter the Drupal Entity Integration</vt:lpstr>
      <vt:lpstr>Alter the Drupal Entity Integration</vt:lpstr>
      <vt:lpstr>Alter the Drupal Entity Integration</vt:lpstr>
      <vt:lpstr>function mymodule_civicrm_entity_supported_info(&amp;$civicrm_entity_info) {  $civicrm_entity_info['civicrm_phone'] = array(    'civicrm entity name' =&gt; 'phone',    'label property' =&gt; 'phone',    'permissions' =&gt; array(      'view' =&gt; array('my custom permission'),      'edit' =&gt; array('edit all contacts', 'my custom permission'),      'update' =&gt; array('edit all contacts', 'my custom permission'),      'create' =&gt; array('edit all contacts', 'my custom permission'),      'delete' =&gt; array('delete contacts', 'my custom permission'),    ),    'theme' =&gt; array(      'template' =&gt; 'civicrm-phone',      'path' =&gt; drupal_get_path('module', 'mymodule') . '/templates'    ),    'display suite' =&gt; array(      'link fields' =&gt; array(        array(          'link_field' =&gt; 'contact_id',          'target' =&gt; 'civicrm_contact',        ),      ),      'option fields' =&gt; array('location_type_id', 'mobile_provider_id', 'phone_type_id'),      'boolean fields' =&gt; array('is_primary', 'is_billing',),    ),  ); } </vt:lpstr>
      <vt:lpstr>PowerPoint Presentation</vt:lpstr>
      <vt:lpstr>Development Plans </vt:lpstr>
      <vt:lpstr>Development Plans </vt:lpstr>
      <vt:lpstr>https://drupal.org/project/civicrm_entity  https://drupal.org/project/webform_civicrm  https://github.com/jackrabbithanna/civicrm_entity_inline  https://github.com/jackrabbithanna/civicrm_price_field_aux  https://www.drupal.org/project/civicrm_entities_flexiform  https://www.drupal.org/project/civicrm_entity_address_extra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CiviCRM Entity - Superior Drupal Integration</dc:title>
  <cp:lastModifiedBy>Mark Hanna</cp:lastModifiedBy>
  <cp:revision>1</cp:revision>
  <dcterms:modified xsi:type="dcterms:W3CDTF">2016-06-03T16:37:15Z</dcterms:modified>
</cp:coreProperties>
</file>